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2" r:id="rId4"/>
    <p:sldId id="260" r:id="rId5"/>
    <p:sldId id="261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119" autoAdjust="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D94EFB-2A92-4DB5-BA72-FB2CC4AB1253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F2358-745C-4C43-BD5B-14ED00D4B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2163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use information acquired by </a:t>
            </a:r>
            <a:r>
              <a:rPr lang="en-US" b="1" dirty="0"/>
              <a:t>vision sensors (cameras) </a:t>
            </a:r>
            <a:r>
              <a:rPr lang="en-US" dirty="0"/>
              <a:t>for feedback </a:t>
            </a:r>
            <a:r>
              <a:rPr lang="en-US" b="1" dirty="0"/>
              <a:t>control of the pose/motion </a:t>
            </a:r>
            <a:r>
              <a:rPr lang="en-US" dirty="0"/>
              <a:t>of a robot (or of parts of it). </a:t>
            </a:r>
          </a:p>
          <a:p>
            <a:r>
              <a:rPr lang="en-US" dirty="0"/>
              <a:t>Vision data: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CMR10"/>
              </a:rPr>
              <a:t>motion of the robot induces </a:t>
            </a:r>
            <a:r>
              <a:rPr lang="en-IN" sz="1800" b="0" i="0" u="none" strike="noStrike" baseline="0" dirty="0">
                <a:latin typeface="CMR10"/>
              </a:rPr>
              <a:t>camera motion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CMR10"/>
              </a:rPr>
              <a:t>can observe the robot motion </a:t>
            </a:r>
            <a:r>
              <a:rPr lang="en-IN" sz="1800" b="0" i="0" u="none" strike="noStrike" baseline="0" dirty="0">
                <a:latin typeface="CMR10"/>
              </a:rPr>
              <a:t>from a stationary configuration.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F2358-745C-4C43-BD5B-14ED00D4B58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231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IBVS: </a:t>
            </a:r>
            <a:r>
              <a:rPr lang="en-US" dirty="0"/>
              <a:t>the robot should move so as to bring the current image features (what it “sees” with the camera) to their desired values.</a:t>
            </a:r>
          </a:p>
          <a:p>
            <a:r>
              <a:rPr lang="en-US" dirty="0"/>
              <a:t>PBVS: combined with the knowledge of a desired 3D pose, we generate a Cartesian pose error signal that drives the robot to the goal </a:t>
            </a:r>
          </a:p>
          <a:p>
            <a:endParaRPr lang="en-US" dirty="0"/>
          </a:p>
          <a:p>
            <a:pPr algn="l"/>
            <a:r>
              <a:rPr lang="en-US" sz="1800" b="1" i="0" u="none" strike="noStrike" baseline="0" dirty="0">
                <a:latin typeface="CMR10"/>
              </a:rPr>
              <a:t>Once </a:t>
            </a:r>
            <a:r>
              <a:rPr lang="en-US" sz="1800" b="1" i="0" u="none" strike="noStrike" baseline="0" dirty="0">
                <a:latin typeface="CMMIB10"/>
              </a:rPr>
              <a:t>s </a:t>
            </a:r>
            <a:r>
              <a:rPr lang="en-US" sz="1800" b="1" i="0" u="none" strike="noStrike" baseline="0" dirty="0">
                <a:latin typeface="CMR10"/>
              </a:rPr>
              <a:t>is selected</a:t>
            </a:r>
            <a:r>
              <a:rPr lang="en-US" sz="1800" b="0" i="0" u="none" strike="noStrike" baseline="0" dirty="0">
                <a:latin typeface="CMR10"/>
              </a:rPr>
              <a:t>, we need to design a </a:t>
            </a:r>
            <a:r>
              <a:rPr lang="en-US" sz="1800" b="1" i="0" u="none" strike="noStrike" baseline="0" dirty="0">
                <a:latin typeface="CMR10"/>
              </a:rPr>
              <a:t>design a velocity controller </a:t>
            </a:r>
            <a:r>
              <a:rPr lang="en-US" sz="1800" b="0" i="0" u="none" strike="noStrike" baseline="0" dirty="0">
                <a:latin typeface="CMR10"/>
              </a:rPr>
              <a:t> </a:t>
            </a:r>
          </a:p>
          <a:p>
            <a:pPr algn="l"/>
            <a:r>
              <a:rPr lang="en-US" sz="1800" b="0" i="0" u="none" strike="noStrike" baseline="0" dirty="0">
                <a:latin typeface="CMR10"/>
              </a:rPr>
              <a:t>To do this, we require </a:t>
            </a:r>
            <a:r>
              <a:rPr lang="en-US" sz="1800" b="1" i="0" u="none" strike="noStrike" baseline="0" dirty="0">
                <a:latin typeface="CMR10"/>
              </a:rPr>
              <a:t>the relationship between the time variation of </a:t>
            </a:r>
            <a:r>
              <a:rPr lang="en-US" sz="1800" b="1" i="0" u="none" strike="noStrike" baseline="0" dirty="0">
                <a:latin typeface="CMMIB10"/>
              </a:rPr>
              <a:t>s </a:t>
            </a:r>
            <a:r>
              <a:rPr lang="en-US" sz="1800" b="1" i="0" u="none" strike="noStrike" baseline="0" dirty="0">
                <a:latin typeface="CMR10"/>
              </a:rPr>
              <a:t>and the camera velocity</a:t>
            </a:r>
            <a:r>
              <a:rPr lang="en-US" sz="1800" b="0" i="0" u="none" strike="noStrike" baseline="0" dirty="0">
                <a:latin typeface="CMR10"/>
              </a:rPr>
              <a:t>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F2358-745C-4C43-BD5B-14ED00D4B580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2814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 err="1">
                <a:latin typeface="CMBXTI10"/>
              </a:rPr>
              <a:t>v</a:t>
            </a:r>
            <a:r>
              <a:rPr lang="en-US" sz="1800" b="0" i="0" u="none" strike="noStrike" baseline="-25000" dirty="0" err="1">
                <a:latin typeface="CMR7"/>
              </a:rPr>
              <a:t>c</a:t>
            </a:r>
            <a:r>
              <a:rPr lang="en-US" sz="1800" b="0" i="0" u="none" strike="noStrike" baseline="-25000" dirty="0">
                <a:latin typeface="CMR7"/>
              </a:rPr>
              <a:t> </a:t>
            </a:r>
            <a:r>
              <a:rPr lang="en-US" sz="1800" b="0" i="0" u="none" strike="noStrike" baseline="0" dirty="0">
                <a:latin typeface="CMR7"/>
              </a:rPr>
              <a:t>- </a:t>
            </a:r>
            <a:r>
              <a:rPr lang="en-US" sz="1800" b="0" i="0" u="none" strike="noStrike" baseline="0" dirty="0">
                <a:latin typeface="CMR10"/>
              </a:rPr>
              <a:t>is the instantaneous linear velocity of the origin of the camera frame </a:t>
            </a:r>
          </a:p>
          <a:p>
            <a:pPr algn="l"/>
            <a:r>
              <a:rPr lang="en-US" sz="1800" b="0" i="0" u="none" strike="noStrike" baseline="0" dirty="0" err="1">
                <a:latin typeface="CMR10"/>
              </a:rPr>
              <a:t>w</a:t>
            </a:r>
            <a:r>
              <a:rPr lang="en-US" sz="1800" b="0" i="0" u="none" strike="noStrike" baseline="-25000" dirty="0" err="1">
                <a:latin typeface="CMR7"/>
              </a:rPr>
              <a:t>c</a:t>
            </a:r>
            <a:r>
              <a:rPr lang="en-US" sz="1800" b="0" i="0" u="none" strike="noStrike" baseline="-25000" dirty="0">
                <a:latin typeface="CMR7"/>
              </a:rPr>
              <a:t> </a:t>
            </a:r>
            <a:r>
              <a:rPr lang="en-US" sz="1800" b="0" i="0" u="none" strike="noStrike" baseline="0" dirty="0">
                <a:latin typeface="CMR7"/>
              </a:rPr>
              <a:t>- </a:t>
            </a:r>
            <a:r>
              <a:rPr lang="en-US" sz="1800" b="0" i="0" u="none" strike="noStrike" baseline="0" dirty="0">
                <a:latin typeface="CMR10"/>
              </a:rPr>
              <a:t>is the instantaneous angular velocity of the camera frame.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F2358-745C-4C43-BD5B-14ED00D4B580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1626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1736A-56D4-3382-0695-185EE3B0C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DEA8AC-3094-CB6D-4A50-CFA72DC6F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589CC-6671-C085-4C89-B15788A44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F9C96-7C9D-1296-9E9C-5B81B4D21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407E7-7E7E-65EE-D332-76486AD8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664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9FEBE-E615-C465-90F6-C100AD918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77A2F-BE65-D32A-F868-A7F18C006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BAB74-740C-77AB-4F76-5EF65F5C3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C97B3-AB79-BC1F-A64B-A80CF352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AC132-2A68-8DDB-8E92-E0407DC7B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4191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9627E-56F4-E7BE-C6CE-B05B247BB4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083D4-0640-3DCD-F9F1-D3224779C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C8035-47ED-6EED-FA98-BA895D13C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84F97-7985-CCBB-0596-C93AB1F50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100C4-446D-BF59-193E-CA815A7A2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0470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FC9C-FA5E-F48A-8CD2-DB7A79186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6D6AA-9B76-C698-B076-40A57042F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D63C6-38ED-19F5-E27F-507413816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ED335-488B-419D-574A-91E1B2D3F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D54E-907C-A996-E1FC-EBCAEB8C0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3208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A2CBA-F763-5071-D5AA-0C13BCC98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C6A59-0BD2-4267-459B-F50592AD5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D9D00-1E5A-E693-911B-CCB66D98B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B211B-5DD2-9D7F-2F42-F86A89CDE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B4EB1-7642-02EF-DB79-A74090D7D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224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EB72A-B6C9-E584-B7D8-B6D28D94B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03D8A-4998-7171-D487-D247CB7398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B5116-0BAB-85E5-F4BD-99DDFC7CE9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DF82F-484F-B4FF-6786-B75D0999B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83A678-A548-9527-1D22-6DE11812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E88BBF-8148-8FF6-EB2D-85C09D37A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598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45B05-6C9E-20DB-C2FD-76D9C1D64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B7B9C-C961-3179-ABE6-0015F587F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4BAB7E-A592-C7D2-4C08-D4EF7B2180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8159DE-BD4E-4C44-4260-E77445FA3D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308393-88E4-8D99-44FE-CBDD5A01A7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B6DD09-241B-B432-1ECF-A41A6B661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C275F6-CC7A-8892-DF32-59AC68928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E9D762-FC89-C1F4-D966-8A9162456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634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55C8-83A2-85C1-5F1A-CA618AF86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D4F7E4-E6D2-4FB5-2AAD-EA4BA9274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B4D14E-16A1-0DA2-4524-0AF19B97F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003949-81A4-9347-DA3D-B47D72807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1777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D51B6F-7A0F-44F1-2AE6-D8F597F63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D6190A-07BE-2533-9802-3EF75B73A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A7C22F-BF7F-9DB6-C2EC-299E45C17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2157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6E6DE-2D2D-DAE7-9594-64EA7C971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DF2CD-8132-54AE-5C24-D33695645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7E66C4-18D7-10C8-58DE-468483AD0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7D600-4BEB-D927-F355-52397989C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9DF44-D0EC-6E98-4055-1C5126766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6214D-597C-5A7B-DFDC-7CD6E1C5A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844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C732-F6C7-2BE3-AA32-09CFB8F74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A02A07-4208-41B5-1A65-C9BA2D315D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3BB9BD-787B-C8E0-C193-A3BA026A57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D8E085-F782-B560-137F-7AA8E175A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69D34-65FA-315C-2942-8AB9B02F9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0E161-33E0-D5DB-B3D0-50FB76154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656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223C49-7F16-1AB1-2000-9E1B312CF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50A188-4497-9D74-C24B-929F32EAA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04497-493C-0A35-9580-6AF80AC74C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DC94E-9C7F-4B27-9A61-3D89E166D334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2DDA8-E400-57B8-CF95-FF83502D4D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DAE1E-8D38-9FEA-C6EC-730564D095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625EA-65FF-4AEA-A9EA-25DED36235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561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FE81D-D9F3-E1AA-F8C5-69E7DB6EB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VISUAL SERVO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A3AF79-E786-DD36-5633-709472EB22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Robotics Planning and Navigation</a:t>
            </a:r>
          </a:p>
        </p:txBody>
      </p:sp>
    </p:spTree>
    <p:extLst>
      <p:ext uri="{BB962C8B-B14F-4D97-AF65-F5344CB8AC3E}">
        <p14:creationId xmlns:p14="http://schemas.microsoft.com/office/powerpoint/2010/main" val="2787386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BBF2A-1F39-8DF1-3BC8-3D681BA5B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Visual Servo?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D33BF-4E67-C88A-D0B7-06AF42473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servo (VS) control refers to the use of </a:t>
            </a:r>
            <a:r>
              <a:rPr lang="en-US" b="1" dirty="0"/>
              <a:t>computer vision data </a:t>
            </a:r>
            <a:r>
              <a:rPr lang="en-US" dirty="0"/>
              <a:t>to </a:t>
            </a:r>
            <a:r>
              <a:rPr lang="en-US" b="1" dirty="0"/>
              <a:t>control the motion </a:t>
            </a:r>
            <a:r>
              <a:rPr lang="en-US" dirty="0"/>
              <a:t>of a robot.</a:t>
            </a:r>
          </a:p>
          <a:p>
            <a:r>
              <a:rPr lang="en-US" dirty="0"/>
              <a:t>Vision data can we acquired from: </a:t>
            </a:r>
          </a:p>
          <a:p>
            <a:pPr lvl="1"/>
            <a:r>
              <a:rPr lang="en-US" dirty="0"/>
              <a:t>Camera mounted on a manipulator.</a:t>
            </a:r>
          </a:p>
          <a:p>
            <a:pPr lvl="1"/>
            <a:r>
              <a:rPr lang="en-US" dirty="0"/>
              <a:t>Camera fixed in a scene. </a:t>
            </a:r>
            <a:endParaRPr lang="en-IN" dirty="0"/>
          </a:p>
          <a:p>
            <a:pPr marL="0" indent="0" algn="l">
              <a:buNone/>
            </a:pPr>
            <a:r>
              <a:rPr lang="en-IN" b="0" i="0" u="none" strike="noStrike" baseline="0" dirty="0"/>
              <a:t>In this lecture we will focus primarily </a:t>
            </a:r>
            <a:r>
              <a:rPr lang="en-US" b="0" i="0" u="none" strike="noStrike" baseline="0" dirty="0"/>
              <a:t>on the former, so-called eye-in-hand case.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794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B99C8-B058-7131-11F9-2F9EBF5CF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Basic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BE9D6-5820-36CB-A83B-BAD4F175B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The aim of all visual servo algorithms is to minimize error </a:t>
            </a:r>
            <a:r>
              <a:rPr lang="en-IN" i="1" dirty="0"/>
              <a:t>e(t) </a:t>
            </a:r>
            <a:r>
              <a:rPr lang="en-IN" dirty="0"/>
              <a:t>defined by</a:t>
            </a:r>
          </a:p>
          <a:p>
            <a:pPr marL="0" indent="0">
              <a:buNone/>
            </a:pPr>
            <a:endParaRPr lang="en-IN" sz="2800" b="0" i="1" u="none" strike="noStrike" baseline="0" dirty="0"/>
          </a:p>
          <a:p>
            <a:pPr marL="0" indent="0">
              <a:buNone/>
            </a:pPr>
            <a:endParaRPr lang="en-IN" sz="2800" b="0" i="1" u="none" strike="noStrike" baseline="0" dirty="0"/>
          </a:p>
          <a:p>
            <a:pPr marL="0" indent="0">
              <a:buNone/>
            </a:pPr>
            <a:r>
              <a:rPr lang="en-IN" sz="2800" b="0" i="1" u="none" strike="noStrike" baseline="0" dirty="0"/>
              <a:t>m(t) </a:t>
            </a:r>
            <a:r>
              <a:rPr lang="en-IN" sz="2800" dirty="0"/>
              <a:t>-</a:t>
            </a:r>
            <a:r>
              <a:rPr lang="en-IN" sz="2800" b="0" i="0" u="none" strike="noStrike" baseline="0" dirty="0"/>
              <a:t> </a:t>
            </a:r>
            <a:r>
              <a:rPr lang="en-IN" sz="2800" dirty="0"/>
              <a:t>i</a:t>
            </a:r>
            <a:r>
              <a:rPr lang="en-IN" sz="2800" b="0" i="0" u="none" strike="noStrike" baseline="0" dirty="0"/>
              <a:t>mage measurements</a:t>
            </a:r>
          </a:p>
          <a:p>
            <a:pPr marL="0" indent="0">
              <a:buNone/>
            </a:pPr>
            <a:r>
              <a:rPr lang="en-IN" sz="2800" b="0" i="1" u="none" strike="noStrike" baseline="0" dirty="0"/>
              <a:t>a</a:t>
            </a:r>
            <a:r>
              <a:rPr lang="en-IN" sz="2800" b="0" i="0" u="none" strike="noStrike" baseline="0" dirty="0"/>
              <a:t> </a:t>
            </a:r>
            <a:r>
              <a:rPr lang="en-IN" sz="2800" dirty="0"/>
              <a:t>-</a:t>
            </a:r>
            <a:r>
              <a:rPr lang="en-IN" sz="2800" b="0" i="0" u="none" strike="noStrike" baseline="0" dirty="0"/>
              <a:t> additional camera information. </a:t>
            </a:r>
          </a:p>
          <a:p>
            <a:pPr marL="0" indent="0">
              <a:buNone/>
            </a:pPr>
            <a:r>
              <a:rPr lang="en-IN" sz="2800" b="0" i="1" u="none" strike="noStrike" baseline="0" dirty="0"/>
              <a:t>s(m(t); a) – </a:t>
            </a:r>
            <a:r>
              <a:rPr lang="en-IN" sz="2800" b="0" u="none" strike="noStrike" baseline="0" dirty="0"/>
              <a:t>visual features</a:t>
            </a:r>
          </a:p>
          <a:p>
            <a:pPr marL="0" indent="0">
              <a:buNone/>
            </a:pPr>
            <a:r>
              <a:rPr lang="en-US" sz="2800" i="1" dirty="0">
                <a:latin typeface="CMMIB10"/>
              </a:rPr>
              <a:t>s</a:t>
            </a:r>
            <a:r>
              <a:rPr lang="en-US" sz="2800" b="0" i="1" u="none" strike="noStrike" baseline="0" dirty="0">
                <a:latin typeface="CMMIB10"/>
              </a:rPr>
              <a:t>*</a:t>
            </a:r>
            <a:r>
              <a:rPr lang="en-US" sz="2800" b="0" i="0" u="none" strike="noStrike" baseline="0" dirty="0">
                <a:latin typeface="CMSY7"/>
              </a:rPr>
              <a:t> </a:t>
            </a:r>
            <a:r>
              <a:rPr lang="en-US" sz="2800" b="0" i="0" u="none" strike="noStrike" baseline="0" dirty="0">
                <a:latin typeface="CMR10"/>
              </a:rPr>
              <a:t>- the desired values of </a:t>
            </a:r>
            <a:r>
              <a:rPr lang="en-IN" sz="2800" b="0" i="0" u="none" strike="noStrike" baseline="0" dirty="0">
                <a:latin typeface="CMR10"/>
              </a:rPr>
              <a:t>the features</a:t>
            </a:r>
            <a:endParaRPr lang="en-IN" sz="2800" i="1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i="1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0ECA50-2065-6912-E48D-0831537BB88D}"/>
              </a:ext>
            </a:extLst>
          </p:cNvPr>
          <p:cNvSpPr/>
          <p:nvPr/>
        </p:nvSpPr>
        <p:spPr>
          <a:xfrm>
            <a:off x="4122821" y="2743200"/>
            <a:ext cx="3946358" cy="596767"/>
          </a:xfrm>
          <a:prstGeom prst="rec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600" b="1" i="1" dirty="0"/>
              <a:t>e(t) = s(m(t), a) – s</a:t>
            </a:r>
            <a:r>
              <a:rPr lang="en-IN" sz="3600" b="1" i="1" baseline="30000" dirty="0"/>
              <a:t>*</a:t>
            </a:r>
            <a:endParaRPr lang="en-IN" sz="3600" b="1" i="1" dirty="0"/>
          </a:p>
        </p:txBody>
      </p:sp>
    </p:spTree>
    <p:extLst>
      <p:ext uri="{BB962C8B-B14F-4D97-AF65-F5344CB8AC3E}">
        <p14:creationId xmlns:p14="http://schemas.microsoft.com/office/powerpoint/2010/main" val="2586514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D42A7-795B-DA53-6404-1E9A6B975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Classification of Visual Servo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6475A-3CC1-C319-D161-9B00FD804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IN" dirty="0"/>
              <a:t>IBVS (Image-based visual servoing)</a:t>
            </a:r>
          </a:p>
          <a:p>
            <a:pPr lvl="1"/>
            <a:r>
              <a:rPr lang="en-US" dirty="0"/>
              <a:t>Error is computed directly on the values of the features extracted on the 2D image plane, without going through a 3D reconstruction.</a:t>
            </a:r>
          </a:p>
          <a:p>
            <a:pPr lvl="1"/>
            <a:r>
              <a:rPr lang="en-US" b="1" i="1" u="none" strike="noStrike" baseline="0" dirty="0"/>
              <a:t>s</a:t>
            </a:r>
            <a:r>
              <a:rPr lang="en-US" b="0" i="1" u="none" strike="noStrike" baseline="0" dirty="0"/>
              <a:t> </a:t>
            </a:r>
            <a:r>
              <a:rPr lang="en-US" b="0" i="0" u="none" strike="noStrike" baseline="0" dirty="0"/>
              <a:t>consists of a set of features that are immediately available in the image</a:t>
            </a:r>
            <a:endParaRPr lang="en-IN" dirty="0"/>
          </a:p>
          <a:p>
            <a:pPr marL="514350" indent="-514350">
              <a:buAutoNum type="arabicPeriod"/>
            </a:pPr>
            <a:r>
              <a:rPr lang="en-IN" dirty="0"/>
              <a:t>PBVS (Position-based visual servoing)</a:t>
            </a:r>
          </a:p>
          <a:p>
            <a:pPr lvl="1"/>
            <a:r>
              <a:rPr lang="en-US" dirty="0"/>
              <a:t>Information extracted from images (features) is used to reconstruct the current 3D pose (pose/orientation) of an object.</a:t>
            </a:r>
          </a:p>
          <a:p>
            <a:pPr lvl="1"/>
            <a:r>
              <a:rPr lang="en-US" b="1" i="1" u="none" strike="noStrike" baseline="0" dirty="0"/>
              <a:t>s</a:t>
            </a:r>
            <a:r>
              <a:rPr lang="en-US" b="0" i="0" u="none" strike="noStrike" baseline="0" dirty="0"/>
              <a:t> consists of a pose, which must be estimated </a:t>
            </a:r>
            <a:r>
              <a:rPr lang="en-IN" b="0" i="0" u="none" strike="noStrike" baseline="0" dirty="0"/>
              <a:t>from image measurements.</a:t>
            </a:r>
            <a:endParaRPr lang="en-IN" dirty="0"/>
          </a:p>
          <a:p>
            <a:pPr marL="971550" lvl="1" indent="-514350"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8651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3F4C-51DB-EBDC-D75E-3DA7B8170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Velocity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64B69-BB58-CF27-3130-4C07C87A8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b="1" i="1" dirty="0"/>
          </a:p>
          <a:p>
            <a:pPr marL="0" indent="0" algn="ctr">
              <a:buNone/>
            </a:pPr>
            <a:endParaRPr lang="en-US" b="1" i="1" dirty="0"/>
          </a:p>
          <a:p>
            <a:pPr marL="0" indent="0" algn="l">
              <a:buNone/>
            </a:pPr>
            <a:endParaRPr lang="en-US" b="1" i="1" u="none" strike="noStrike" baseline="0" dirty="0"/>
          </a:p>
          <a:p>
            <a:pPr marL="0" indent="0" algn="l">
              <a:buNone/>
            </a:pPr>
            <a:r>
              <a:rPr lang="en-US" b="1" i="1" u="none" strike="noStrike" baseline="0" dirty="0" err="1"/>
              <a:t>v</a:t>
            </a:r>
            <a:r>
              <a:rPr lang="en-US" b="0" i="1" u="none" strike="noStrike" baseline="-25000" dirty="0" err="1"/>
              <a:t>c</a:t>
            </a:r>
            <a:r>
              <a:rPr lang="en-US" b="0" i="0" u="none" strike="noStrike" baseline="-25000" dirty="0"/>
              <a:t> </a:t>
            </a:r>
            <a:r>
              <a:rPr lang="en-US" b="0" i="0" u="none" strike="noStrike" baseline="0" dirty="0"/>
              <a:t>= (</a:t>
            </a:r>
            <a:r>
              <a:rPr lang="en-US" b="0" i="0" u="none" strike="noStrike" baseline="0" dirty="0" err="1"/>
              <a:t>v</a:t>
            </a:r>
            <a:r>
              <a:rPr lang="en-US" b="0" i="0" u="none" strike="noStrike" baseline="-25000" dirty="0" err="1"/>
              <a:t>c</a:t>
            </a:r>
            <a:r>
              <a:rPr lang="en-US" b="0" i="0" u="none" strike="noStrike" baseline="0" dirty="0"/>
              <a:t>, </a:t>
            </a:r>
            <a:r>
              <a:rPr lang="en-US" b="0" i="0" u="none" strike="noStrike" baseline="0" dirty="0" err="1"/>
              <a:t>w</a:t>
            </a:r>
            <a:r>
              <a:rPr lang="en-US" b="0" i="0" u="none" strike="noStrike" baseline="-25000" dirty="0" err="1"/>
              <a:t>c</a:t>
            </a:r>
            <a:r>
              <a:rPr lang="en-US" b="0" i="0" u="none" strike="noStrike" baseline="0" dirty="0"/>
              <a:t>) -</a:t>
            </a:r>
            <a:r>
              <a:rPr lang="en-IN" b="0" i="0" u="none" strike="noStrike" baseline="0" dirty="0"/>
              <a:t> the spatial </a:t>
            </a:r>
            <a:r>
              <a:rPr lang="en-US" b="0" i="0" u="none" strike="noStrike" baseline="0" dirty="0"/>
              <a:t>velocity of the camera.</a:t>
            </a:r>
          </a:p>
          <a:p>
            <a:pPr marL="0" indent="0" algn="l">
              <a:buNone/>
            </a:pPr>
            <a:r>
              <a:rPr lang="en-US" b="0" i="0" u="none" strike="noStrike" baseline="0" dirty="0"/>
              <a:t>s</a:t>
            </a:r>
            <a:r>
              <a:rPr lang="en-US" baseline="0" dirty="0"/>
              <a:t>’</a:t>
            </a:r>
            <a:r>
              <a:rPr lang="en-US" b="0" i="0" u="none" strike="noStrike" baseline="0" dirty="0"/>
              <a:t>   - time variation of the features. </a:t>
            </a:r>
          </a:p>
          <a:p>
            <a:pPr marL="0" indent="0" algn="l">
              <a:buNone/>
            </a:pPr>
            <a:r>
              <a:rPr lang="en-US" dirty="0"/>
              <a:t>L</a:t>
            </a:r>
            <a:r>
              <a:rPr lang="en-US" baseline="-25000" dirty="0"/>
              <a:t>s</a:t>
            </a:r>
            <a:r>
              <a:rPr lang="en-US" dirty="0"/>
              <a:t> - Interaction Matrix</a:t>
            </a:r>
            <a:endParaRPr lang="en-US" b="0" i="0" u="none" strike="noStrike" baseline="0" dirty="0"/>
          </a:p>
          <a:p>
            <a:pPr marL="0" indent="0" algn="l">
              <a:buNone/>
            </a:pP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5D39-3394-FF9F-237D-40193B4C24ED}"/>
              </a:ext>
            </a:extLst>
          </p:cNvPr>
          <p:cNvSpPr/>
          <p:nvPr/>
        </p:nvSpPr>
        <p:spPr>
          <a:xfrm>
            <a:off x="5401294" y="2510394"/>
            <a:ext cx="1733797" cy="651906"/>
          </a:xfrm>
          <a:prstGeom prst="rec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i="1" dirty="0"/>
              <a:t>s’ = </a:t>
            </a:r>
            <a:r>
              <a:rPr lang="en-US" sz="3600" b="1" i="1" dirty="0" err="1"/>
              <a:t>L</a:t>
            </a:r>
            <a:r>
              <a:rPr lang="en-US" sz="3600" b="1" i="1" baseline="-25000" dirty="0" err="1"/>
              <a:t>s</a:t>
            </a:r>
            <a:r>
              <a:rPr lang="en-US" sz="3600" b="1" i="1" dirty="0" err="1"/>
              <a:t>v</a:t>
            </a:r>
            <a:r>
              <a:rPr lang="en-US" sz="3600" b="1" i="1" baseline="-25000" dirty="0" err="1"/>
              <a:t>c</a:t>
            </a:r>
            <a:endParaRPr lang="en-US" sz="3600" b="1" i="1" baseline="-25000" dirty="0"/>
          </a:p>
        </p:txBody>
      </p:sp>
    </p:spTree>
    <p:extLst>
      <p:ext uri="{BB962C8B-B14F-4D97-AF65-F5344CB8AC3E}">
        <p14:creationId xmlns:p14="http://schemas.microsoft.com/office/powerpoint/2010/main" val="639465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EAC09-5158-6358-3F43-A17DF228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/>
              <a:t>Interaction Matrix calculation (IBVS)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6198D-1719-845E-C98A-B8554B23D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513" y="1690688"/>
            <a:ext cx="3886201" cy="480218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IN" sz="1800" dirty="0"/>
              <a:t>Projection of 3D world-point to image plane with normalized coordinates:</a:t>
            </a:r>
            <a:endParaRPr lang="en-IN" sz="1800" b="0" i="0" u="none" strike="noStrike" baseline="0" dirty="0"/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1800" dirty="0"/>
              <a:t>                                                                eq.1       </a:t>
            </a:r>
            <a:endParaRPr lang="en-IN" sz="1800" b="1" i="0" u="none" strike="noStrike" baseline="0" dirty="0"/>
          </a:p>
          <a:p>
            <a:pPr marL="0" indent="0">
              <a:buNone/>
            </a:pPr>
            <a:endParaRPr lang="en-IN" sz="1800" b="1" i="1" dirty="0"/>
          </a:p>
          <a:p>
            <a:pPr marL="0" indent="0">
              <a:buNone/>
            </a:pPr>
            <a:r>
              <a:rPr lang="en-IN" sz="1800" b="1" i="1" u="none" strike="noStrike" baseline="0" dirty="0"/>
              <a:t>X</a:t>
            </a:r>
            <a:r>
              <a:rPr lang="en-IN" sz="1800" b="0" i="1" u="none" strike="noStrike" baseline="0" dirty="0"/>
              <a:t> = (X; Y; Z) </a:t>
            </a:r>
            <a:r>
              <a:rPr lang="en-IN" sz="1800" b="0" i="0" u="none" strike="noStrike" baseline="0" dirty="0"/>
              <a:t>– 3D world point, </a:t>
            </a:r>
          </a:p>
          <a:p>
            <a:pPr marL="0" indent="0">
              <a:buNone/>
            </a:pPr>
            <a:r>
              <a:rPr lang="en-IN" sz="1800" b="1" i="1" u="none" strike="noStrike" baseline="0" dirty="0"/>
              <a:t>x</a:t>
            </a:r>
            <a:r>
              <a:rPr lang="en-IN" sz="1800" b="0" i="1" u="none" strike="noStrike" baseline="0" dirty="0"/>
              <a:t> = (x; y) </a:t>
            </a:r>
            <a:r>
              <a:rPr lang="en-IN" sz="1800" b="0" i="0" u="none" strike="noStrike" baseline="0" dirty="0"/>
              <a:t>– normalized image coordinates </a:t>
            </a:r>
          </a:p>
          <a:p>
            <a:pPr marL="0" indent="0" algn="l">
              <a:buNone/>
            </a:pPr>
            <a:r>
              <a:rPr lang="en-US" sz="1800" b="1" i="1" u="none" strike="noStrike" baseline="0" dirty="0">
                <a:latin typeface="CMR10"/>
              </a:rPr>
              <a:t>(</a:t>
            </a:r>
            <a:r>
              <a:rPr lang="en-US" sz="1800" b="1" i="1" u="none" strike="noStrike" baseline="0" dirty="0">
                <a:latin typeface="CMMI10"/>
              </a:rPr>
              <a:t>u, v</a:t>
            </a:r>
            <a:r>
              <a:rPr lang="en-US" sz="1800" b="1" i="1" u="none" strike="noStrike" baseline="0" dirty="0">
                <a:latin typeface="CMR10"/>
              </a:rPr>
              <a:t>) </a:t>
            </a:r>
            <a:r>
              <a:rPr lang="en-US" sz="1800" b="0" i="0" u="none" strike="noStrike" baseline="0" dirty="0">
                <a:latin typeface="CMR10"/>
              </a:rPr>
              <a:t>- coordinates of the image point expressed in pixel units</a:t>
            </a:r>
          </a:p>
          <a:p>
            <a:pPr marL="0" indent="0" algn="l">
              <a:buNone/>
            </a:pPr>
            <a:r>
              <a:rPr lang="en-US" sz="1800" b="1" i="1" dirty="0">
                <a:latin typeface="CMMI10"/>
              </a:rPr>
              <a:t>(c</a:t>
            </a:r>
            <a:r>
              <a:rPr lang="en-US" sz="1800" b="1" i="1" u="none" strike="noStrike" baseline="-25000" dirty="0">
                <a:latin typeface="CMMI7"/>
              </a:rPr>
              <a:t>u, </a:t>
            </a:r>
            <a:r>
              <a:rPr lang="en-US" sz="1800" b="1" i="1" u="none" strike="noStrike" dirty="0">
                <a:latin typeface="CMMI10"/>
              </a:rPr>
              <a:t>c</a:t>
            </a:r>
            <a:r>
              <a:rPr lang="en-US" sz="1800" b="1" i="1" u="none" strike="noStrike" baseline="-25000" dirty="0">
                <a:latin typeface="CMMI7"/>
              </a:rPr>
              <a:t>v</a:t>
            </a:r>
            <a:r>
              <a:rPr lang="en-US" sz="1800" b="1" i="1" u="none" strike="noStrike" dirty="0">
                <a:latin typeface="CMMI7"/>
              </a:rPr>
              <a:t>) </a:t>
            </a:r>
            <a:r>
              <a:rPr lang="en-US" sz="1800" b="0" i="0" u="none" strike="noStrike" dirty="0">
                <a:latin typeface="CMR10"/>
              </a:rPr>
              <a:t>- </a:t>
            </a:r>
            <a:r>
              <a:rPr lang="en-US" sz="1800" b="0" i="0" u="none" strike="noStrike" baseline="0" dirty="0">
                <a:latin typeface="CMR10"/>
              </a:rPr>
              <a:t>coordinates of the principal point, </a:t>
            </a:r>
          </a:p>
          <a:p>
            <a:pPr marL="0" indent="0" algn="l">
              <a:buNone/>
            </a:pPr>
            <a:r>
              <a:rPr lang="en-US" sz="1800" b="1" i="1" u="none" strike="noStrike" baseline="0" dirty="0">
                <a:latin typeface="CMMI10"/>
              </a:rPr>
              <a:t>f</a:t>
            </a:r>
            <a:r>
              <a:rPr lang="en-US" sz="1800" b="0" i="0" u="none" strike="noStrike" baseline="0" dirty="0">
                <a:latin typeface="CMMI10"/>
              </a:rPr>
              <a:t> -</a:t>
            </a:r>
            <a:r>
              <a:rPr lang="en-US" sz="1800" b="0" i="0" u="none" strike="noStrike" baseline="0" dirty="0">
                <a:latin typeface="CMR10"/>
              </a:rPr>
              <a:t> focal length</a:t>
            </a:r>
          </a:p>
          <a:p>
            <a:pPr marL="0" indent="0" algn="l">
              <a:buNone/>
            </a:pPr>
            <a:r>
              <a:rPr lang="el-GR" sz="1800" b="1" i="1" u="none" strike="noStrike" baseline="0" dirty="0">
                <a:latin typeface="CMR10"/>
              </a:rPr>
              <a:t>α</a:t>
            </a:r>
            <a:r>
              <a:rPr lang="en-IN" sz="1800" b="0" i="0" u="none" strike="noStrike" baseline="0" dirty="0">
                <a:latin typeface="CMR10"/>
              </a:rPr>
              <a:t> - </a:t>
            </a:r>
            <a:r>
              <a:rPr lang="en-US" sz="1800" b="0" i="0" u="none" strike="noStrike" baseline="0" dirty="0">
                <a:latin typeface="CMR10"/>
              </a:rPr>
              <a:t>ratio of the pixel dimensions.</a:t>
            </a:r>
          </a:p>
          <a:p>
            <a:pPr marL="0" indent="0">
              <a:buNone/>
            </a:pPr>
            <a:r>
              <a:rPr lang="en-US" sz="1800" i="0" u="none" strike="noStrike" baseline="0" dirty="0">
                <a:latin typeface="CMBXTI10"/>
              </a:rPr>
              <a:t>Camera velocity: </a:t>
            </a:r>
            <a:r>
              <a:rPr lang="en-US" sz="1800" b="1" i="1" u="none" strike="noStrike" baseline="0" dirty="0" err="1">
                <a:latin typeface="CMBXTI10"/>
              </a:rPr>
              <a:t>v</a:t>
            </a:r>
            <a:r>
              <a:rPr lang="en-US" sz="1800" b="1" i="1" u="none" strike="noStrike" baseline="-25000" dirty="0" err="1">
                <a:latin typeface="CMR7"/>
              </a:rPr>
              <a:t>c</a:t>
            </a:r>
            <a:r>
              <a:rPr lang="en-US" sz="1800" b="1" i="1" u="none" strike="noStrike" baseline="0" dirty="0">
                <a:latin typeface="CMR7"/>
              </a:rPr>
              <a:t> </a:t>
            </a:r>
            <a:r>
              <a:rPr lang="en-US" sz="1800" b="0" i="1" u="none" strike="noStrike" baseline="0" dirty="0">
                <a:latin typeface="CMR10"/>
              </a:rPr>
              <a:t>= (</a:t>
            </a:r>
            <a:r>
              <a:rPr lang="en-US" sz="1800" b="0" i="1" u="none" strike="noStrike" baseline="0" dirty="0" err="1">
                <a:latin typeface="CMMI10"/>
              </a:rPr>
              <a:t>v</a:t>
            </a:r>
            <a:r>
              <a:rPr lang="en-US" sz="1800" b="0" i="1" u="none" strike="noStrike" baseline="-25000" dirty="0" err="1">
                <a:latin typeface="CMMI7"/>
              </a:rPr>
              <a:t>x</a:t>
            </a:r>
            <a:r>
              <a:rPr lang="en-US" sz="1800" b="0" i="1" u="none" strike="noStrike" baseline="0" dirty="0">
                <a:latin typeface="CMMI10"/>
              </a:rPr>
              <a:t>; </a:t>
            </a:r>
            <a:r>
              <a:rPr lang="en-US" sz="1800" b="0" i="1" u="none" strike="noStrike" baseline="0" dirty="0" err="1">
                <a:latin typeface="CMMI10"/>
              </a:rPr>
              <a:t>v</a:t>
            </a:r>
            <a:r>
              <a:rPr lang="en-US" sz="1800" b="0" i="1" u="none" strike="noStrike" baseline="-25000" dirty="0" err="1">
                <a:latin typeface="CMMI7"/>
              </a:rPr>
              <a:t>y</a:t>
            </a:r>
            <a:r>
              <a:rPr lang="en-US" sz="1800" b="0" i="1" u="none" strike="noStrike" baseline="0" dirty="0">
                <a:latin typeface="CMMI10"/>
              </a:rPr>
              <a:t>; </a:t>
            </a:r>
            <a:r>
              <a:rPr lang="en-US" sz="1800" b="0" i="1" u="none" strike="noStrike" baseline="0" dirty="0" err="1">
                <a:latin typeface="CMMI10"/>
              </a:rPr>
              <a:t>v</a:t>
            </a:r>
            <a:r>
              <a:rPr lang="en-US" sz="1800" b="0" i="1" u="none" strike="noStrike" baseline="-25000" dirty="0" err="1">
                <a:latin typeface="CMMI7"/>
              </a:rPr>
              <a:t>z</a:t>
            </a:r>
            <a:r>
              <a:rPr lang="en-US" sz="1800" b="0" i="1" u="none" strike="noStrike" baseline="0" dirty="0">
                <a:latin typeface="CMR10"/>
              </a:rPr>
              <a:t>) </a:t>
            </a:r>
            <a:r>
              <a:rPr lang="en-US" sz="1800" b="0" i="0" u="none" strike="noStrike" baseline="0" dirty="0">
                <a:latin typeface="CMR10"/>
              </a:rPr>
              <a:t>and </a:t>
            </a:r>
            <a:r>
              <a:rPr lang="en-US" sz="1800" b="1" i="1" dirty="0" err="1">
                <a:latin typeface="CMMI10"/>
              </a:rPr>
              <a:t>w</a:t>
            </a:r>
            <a:r>
              <a:rPr lang="en-US" sz="1800" b="1" i="1" u="none" strike="noStrike" baseline="-25000" dirty="0" err="1">
                <a:latin typeface="CMR7"/>
              </a:rPr>
              <a:t>c</a:t>
            </a:r>
            <a:r>
              <a:rPr lang="en-US" sz="1800" b="1" i="1" u="none" strike="noStrike" baseline="-25000" dirty="0">
                <a:latin typeface="CMR7"/>
              </a:rPr>
              <a:t> </a:t>
            </a:r>
            <a:r>
              <a:rPr lang="en-US" sz="1800" b="0" i="1" u="none" strike="noStrike" baseline="0" dirty="0">
                <a:latin typeface="CMR10"/>
              </a:rPr>
              <a:t>= (</a:t>
            </a:r>
            <a:r>
              <a:rPr lang="en-US" sz="1800" i="1" dirty="0" err="1">
                <a:latin typeface="CMMI10"/>
              </a:rPr>
              <a:t>w</a:t>
            </a:r>
            <a:r>
              <a:rPr lang="en-US" sz="1800" b="0" i="1" u="none" strike="noStrike" baseline="-25000" dirty="0" err="1">
                <a:latin typeface="CMMI7"/>
              </a:rPr>
              <a:t>x</a:t>
            </a:r>
            <a:r>
              <a:rPr lang="en-US" sz="1800" b="0" i="1" u="none" strike="noStrike" baseline="0" dirty="0">
                <a:latin typeface="CMMI7"/>
              </a:rPr>
              <a:t>,</a:t>
            </a:r>
            <a:r>
              <a:rPr lang="en-US" sz="1800" b="0" i="1" u="none" strike="noStrike" baseline="0" dirty="0">
                <a:latin typeface="CMMI10"/>
              </a:rPr>
              <a:t> </a:t>
            </a:r>
            <a:r>
              <a:rPr lang="en-US" sz="1800" b="0" i="1" u="none" strike="noStrike" baseline="0" dirty="0" err="1">
                <a:latin typeface="CMMI10"/>
              </a:rPr>
              <a:t>w</a:t>
            </a:r>
            <a:r>
              <a:rPr lang="en-US" sz="1800" b="0" i="1" u="none" strike="noStrike" baseline="-25000" dirty="0" err="1">
                <a:latin typeface="CMMI7"/>
              </a:rPr>
              <a:t>y</a:t>
            </a:r>
            <a:r>
              <a:rPr lang="en-US" sz="1800" i="1" dirty="0" err="1">
                <a:latin typeface="CMMI10"/>
              </a:rPr>
              <a:t>,</a:t>
            </a:r>
            <a:r>
              <a:rPr lang="en-US" sz="1800" b="0" i="1" u="none" strike="noStrike" baseline="0" dirty="0" err="1">
                <a:latin typeface="CMMI10"/>
              </a:rPr>
              <a:t>w</a:t>
            </a:r>
            <a:r>
              <a:rPr lang="en-US" sz="1800" b="0" i="1" u="none" strike="noStrike" baseline="-25000" dirty="0" err="1">
                <a:latin typeface="CMMI7"/>
              </a:rPr>
              <a:t>z</a:t>
            </a:r>
            <a:r>
              <a:rPr lang="en-US" sz="1800" b="0" i="1" u="none" strike="noStrike" baseline="0" dirty="0">
                <a:latin typeface="CMR10"/>
              </a:rPr>
              <a:t>).</a:t>
            </a:r>
            <a:endParaRPr lang="en-IN" sz="1800" i="1" dirty="0"/>
          </a:p>
          <a:p>
            <a:pPr marL="0" indent="0" algn="l">
              <a:buNone/>
            </a:pPr>
            <a:endParaRPr lang="en-IN" sz="1800" b="0" i="0" u="none" strike="noStrike" baseline="0" dirty="0"/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33882-7809-59CE-8F0E-7A593CE83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352" y="2276838"/>
            <a:ext cx="2765165" cy="77016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45D930D-474D-EA84-15F3-2AB920D8E183}"/>
              </a:ext>
            </a:extLst>
          </p:cNvPr>
          <p:cNvSpPr txBox="1">
            <a:spLocks/>
          </p:cNvSpPr>
          <p:nvPr/>
        </p:nvSpPr>
        <p:spPr>
          <a:xfrm>
            <a:off x="4817027" y="1690688"/>
            <a:ext cx="6700344" cy="4802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1700" dirty="0"/>
              <a:t>Taking derivative of the projection equation: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1700" dirty="0"/>
              <a:t>												             eq.2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700" b="0" i="0" u="none" strike="noStrike" baseline="0" dirty="0"/>
              <a:t>We can relate the velocity of the 3-D point to the camera spatial velocity using the well-known equation:</a:t>
            </a:r>
            <a:endParaRPr lang="en-US" sz="1700" dirty="0"/>
          </a:p>
          <a:p>
            <a:pPr marL="0" indent="0" algn="l">
              <a:buNone/>
            </a:pPr>
            <a:r>
              <a:rPr lang="en-US" sz="1700" dirty="0"/>
              <a:t>  </a:t>
            </a:r>
          </a:p>
          <a:p>
            <a:pPr marL="0" indent="0" algn="l">
              <a:buNone/>
            </a:pPr>
            <a:endParaRPr lang="en-US" sz="1700" dirty="0"/>
          </a:p>
          <a:p>
            <a:pPr marL="0" indent="0" algn="l">
              <a:buNone/>
            </a:pPr>
            <a:r>
              <a:rPr lang="en-US" sz="1700" dirty="0"/>
              <a:t>                                                                                                           eq.3</a:t>
            </a:r>
            <a:endParaRPr lang="en-IN" sz="17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1700" dirty="0"/>
              <a:t>Inserting eq.3 into eq.2, and grouping terms. </a:t>
            </a:r>
          </a:p>
          <a:p>
            <a:pPr marL="0" indent="0">
              <a:buNone/>
            </a:pPr>
            <a:endParaRPr lang="en-IN" sz="1700" dirty="0"/>
          </a:p>
          <a:p>
            <a:pPr marL="0" indent="0">
              <a:buNone/>
            </a:pPr>
            <a:endParaRPr lang="en-IN" sz="1700" dirty="0"/>
          </a:p>
          <a:p>
            <a:pPr marL="0" indent="0">
              <a:buNone/>
            </a:pPr>
            <a:r>
              <a:rPr lang="en-IN" sz="1700" dirty="0"/>
              <a:t>Which can be written as: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A04EDD-5E58-F837-645C-FBCEC8A7F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2626" y="1960369"/>
            <a:ext cx="3284000" cy="6731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A8ECD9-B1B9-69C3-4F3B-638AA075E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7029" y="3218957"/>
            <a:ext cx="4442156" cy="9437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099B71-6AD1-4B16-0EE1-3567D630B3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6904" y="4633689"/>
            <a:ext cx="4775445" cy="7366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4F74048-656E-8DEF-B711-BDDD51F829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9029" y="5414126"/>
            <a:ext cx="1011196" cy="26965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6E6375B-BC6B-4A71-2530-0063AB6676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2254" y="5727578"/>
            <a:ext cx="4860931" cy="63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75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C11B5-227E-A183-38EE-ED0534573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/>
              <a:t>Interaction Matrix calculation (IBVS)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6578F-FB34-E0D8-7AE5-1B9C2841F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2600" b="0" i="0" u="none" strike="noStrike" baseline="0" dirty="0"/>
              <a:t>In the matrix L</a:t>
            </a:r>
            <a:r>
              <a:rPr lang="en-US" sz="2600" b="0" i="0" u="none" strike="noStrike" baseline="-25000" dirty="0"/>
              <a:t>x</a:t>
            </a:r>
            <a:r>
              <a:rPr lang="en-US" sz="2600" b="0" i="0" u="none" strike="noStrike" baseline="0" dirty="0"/>
              <a:t>, the value Z is the depth of the point relative to the camera frame. Therefore, any control scheme that uses this form of the interaction matrix must estimate or approximate the value of</a:t>
            </a:r>
            <a:r>
              <a:rPr lang="en-IN" sz="2600" b="1" i="0" u="none" strike="noStrike" baseline="0" dirty="0"/>
              <a:t> Z.</a:t>
            </a:r>
          </a:p>
          <a:p>
            <a:pPr marL="0" indent="0" algn="l">
              <a:buNone/>
            </a:pPr>
            <a:r>
              <a:rPr lang="en-US" b="0" i="0" u="none" strike="noStrike" baseline="0" dirty="0">
                <a:latin typeface="CMR10"/>
              </a:rPr>
              <a:t>Similarly, the camera intrinsic parameters are involved in the computation of </a:t>
            </a:r>
            <a:r>
              <a:rPr lang="en-US" b="0" i="0" u="none" strike="noStrike" baseline="0" dirty="0">
                <a:latin typeface="CMMI10"/>
              </a:rPr>
              <a:t>x </a:t>
            </a:r>
            <a:r>
              <a:rPr lang="en-US" b="0" i="0" u="none" strike="noStrike" baseline="0" dirty="0">
                <a:latin typeface="CMR10"/>
              </a:rPr>
              <a:t>and </a:t>
            </a:r>
            <a:r>
              <a:rPr lang="en-US" b="0" i="0" u="none" strike="noStrike" baseline="0" dirty="0">
                <a:latin typeface="CMMI10"/>
              </a:rPr>
              <a:t>y</a:t>
            </a:r>
            <a:r>
              <a:rPr lang="en-US" b="0" i="0" u="none" strike="noStrike" baseline="0" dirty="0">
                <a:latin typeface="CMR10"/>
              </a:rPr>
              <a:t>.</a:t>
            </a:r>
            <a:endParaRPr lang="en-IN" b="1" i="0" u="none" strike="noStrike" baseline="0" dirty="0"/>
          </a:p>
          <a:p>
            <a:pPr marL="0" indent="0" algn="l">
              <a:buNone/>
            </a:pPr>
            <a:endParaRPr lang="en-IN" sz="2600" b="1" dirty="0"/>
          </a:p>
          <a:p>
            <a:pPr marL="0" indent="0" algn="l">
              <a:buNone/>
            </a:pPr>
            <a:endParaRPr lang="en-US" sz="2600" b="0" i="0" u="none" strike="noStrike" baseline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E7D090-399A-1B4F-4AEE-70273729D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620" y="4147297"/>
            <a:ext cx="7010760" cy="92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57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FB8D-062A-16E2-8948-080D0C415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 of IBVS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79F696-BC78-A782-4487-75EEA1B77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75" y="1553764"/>
            <a:ext cx="2109787" cy="210978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99F225-4D0F-46E1-4546-EEB4813B93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75" y="3885801"/>
            <a:ext cx="2109787" cy="21097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A5969D-DFD9-4DB4-BCFC-09972F9FF9F9}"/>
              </a:ext>
            </a:extLst>
          </p:cNvPr>
          <p:cNvSpPr txBox="1"/>
          <p:nvPr/>
        </p:nvSpPr>
        <p:spPr>
          <a:xfrm>
            <a:off x="1495425" y="2111350"/>
            <a:ext cx="1276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Initial Image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DDAD5C-EF5E-62F2-5BF1-5DFF5E45BF55}"/>
              </a:ext>
            </a:extLst>
          </p:cNvPr>
          <p:cNvSpPr txBox="1"/>
          <p:nvPr/>
        </p:nvSpPr>
        <p:spPr>
          <a:xfrm>
            <a:off x="1495425" y="4463640"/>
            <a:ext cx="1276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Target Image</a:t>
            </a:r>
          </a:p>
        </p:txBody>
      </p:sp>
      <p:pic>
        <p:nvPicPr>
          <p:cNvPr id="11" name="rtvs">
            <a:hlinkClick r:id="" action="ppaction://media"/>
            <a:extLst>
              <a:ext uri="{FF2B5EF4-FFF2-40B4-BE49-F238E27FC236}">
                <a16:creationId xmlns:a16="http://schemas.microsoft.com/office/drawing/2014/main" id="{53C2507E-C059-CD05-2C17-ED3AC02177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22106" y="1553764"/>
            <a:ext cx="4441824" cy="4441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39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7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671</Words>
  <Application>Microsoft Office PowerPoint</Application>
  <PresentationFormat>Widescreen</PresentationFormat>
  <Paragraphs>76</Paragraphs>
  <Slides>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Calibri</vt:lpstr>
      <vt:lpstr>Calibri Light</vt:lpstr>
      <vt:lpstr>CMBXTI10</vt:lpstr>
      <vt:lpstr>CMMI10</vt:lpstr>
      <vt:lpstr>CMMI7</vt:lpstr>
      <vt:lpstr>CMMIB10</vt:lpstr>
      <vt:lpstr>CMR10</vt:lpstr>
      <vt:lpstr>CMR7</vt:lpstr>
      <vt:lpstr>CMSY7</vt:lpstr>
      <vt:lpstr>Office Theme</vt:lpstr>
      <vt:lpstr>VISUAL SERVO CONTROL</vt:lpstr>
      <vt:lpstr>What is Visual Servo?</vt:lpstr>
      <vt:lpstr>Basic Components</vt:lpstr>
      <vt:lpstr>Classification of Visual Servo</vt:lpstr>
      <vt:lpstr>Velocity Controller</vt:lpstr>
      <vt:lpstr>Interaction Matrix calculation (IBVS)</vt:lpstr>
      <vt:lpstr>Interaction Matrix calculation (IBVS)</vt:lpstr>
      <vt:lpstr>Example of IBVS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SERVO CONTROL</dc:title>
  <dc:creator>Pranjali Pathre</dc:creator>
  <cp:lastModifiedBy>Pranjali Pathre</cp:lastModifiedBy>
  <cp:revision>31</cp:revision>
  <dcterms:created xsi:type="dcterms:W3CDTF">2024-03-21T10:48:21Z</dcterms:created>
  <dcterms:modified xsi:type="dcterms:W3CDTF">2024-03-21T13:49:57Z</dcterms:modified>
</cp:coreProperties>
</file>

<file path=docProps/thumbnail.jpeg>
</file>